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01"/>
  </p:normalViewPr>
  <p:slideViewPr>
    <p:cSldViewPr snapToGrid="0" snapToObjects="1">
      <p:cViewPr varScale="1">
        <p:scale>
          <a:sx n="104" d="100"/>
          <a:sy n="104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36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224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94729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074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780762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21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755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4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867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30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795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78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96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25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109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68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96521-C144-FE49-99A3-BAE7AC4BDEED}" type="datetimeFigureOut">
              <a:rPr lang="en-US" smtClean="0"/>
              <a:t>2/12/22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ADAC96B-D5E1-6644-B2C9-F371721608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923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ccss-researchsupport@cornell.ed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blogs.cornell.edu/cornelluniversityindigenousdispossession/2020/07/29/cornell-a-land-grab-university/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idyverse.org/package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mybinder.org/v2/gh/ccss-rs/R-Workshop-Series/main?urlpath=rstudio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45257-1055-7549-9F84-E723B56C7F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Introduction to </a:t>
            </a:r>
            <a:r>
              <a:rPr lang="en-US" dirty="0" err="1"/>
              <a:t>Tidyverse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6674C8-DB28-4F49-B413-40F4A3CD40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800" dirty="0"/>
              <a:t>R Workshop Series: Part 2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800" dirty="0"/>
              <a:t>Cornell Center for Social Sciences</a:t>
            </a:r>
          </a:p>
          <a:p>
            <a:pPr>
              <a:lnSpc>
                <a:spcPct val="102000"/>
              </a:lnSpc>
              <a:spcAft>
                <a:spcPts val="600"/>
              </a:spcAft>
            </a:pPr>
            <a:r>
              <a:rPr lang="en-US" sz="1800" dirty="0"/>
              <a:t>2/16/2022</a:t>
            </a:r>
          </a:p>
        </p:txBody>
      </p:sp>
    </p:spTree>
    <p:extLst>
      <p:ext uri="{BB962C8B-B14F-4D97-AF65-F5344CB8AC3E}">
        <p14:creationId xmlns:p14="http://schemas.microsoft.com/office/powerpoint/2010/main" val="3375627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690CE-8FAA-C04A-97C7-625C4951E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500"/>
              <a:t>The Cornell Center for Social Sciences provides a welcoming environment for everyone embracing all backgrounds or identities. All instructors and attendees agree to abide by our community norms. We encourage the following behaviors in our workshops:</a:t>
            </a:r>
            <a:endParaRPr lang="en-US" sz="1500" b="0">
              <a:effectLst/>
            </a:endParaRPr>
          </a:p>
          <a:p>
            <a:pPr fontAlgn="base">
              <a:lnSpc>
                <a:spcPct val="90000"/>
              </a:lnSpc>
            </a:pPr>
            <a:r>
              <a:rPr lang="en-US" sz="1500"/>
              <a:t>Respect differing viewpoints and ideas</a:t>
            </a:r>
          </a:p>
          <a:p>
            <a:pPr fontAlgn="base">
              <a:lnSpc>
                <a:spcPct val="90000"/>
              </a:lnSpc>
            </a:pPr>
            <a:r>
              <a:rPr lang="en-US" sz="1500"/>
              <a:t>Share your own perspectives and ask any questions</a:t>
            </a:r>
          </a:p>
          <a:p>
            <a:pPr fontAlgn="base">
              <a:lnSpc>
                <a:spcPct val="90000"/>
              </a:lnSpc>
            </a:pPr>
            <a:r>
              <a:rPr lang="en-US" sz="1500"/>
              <a:t>Accept constructive criticism</a:t>
            </a:r>
          </a:p>
          <a:p>
            <a:pPr fontAlgn="base">
              <a:lnSpc>
                <a:spcPct val="90000"/>
              </a:lnSpc>
            </a:pPr>
            <a:r>
              <a:rPr lang="en-US" sz="1500"/>
              <a:t>Use welcoming and inclusive language</a:t>
            </a:r>
          </a:p>
          <a:p>
            <a:pPr fontAlgn="base">
              <a:lnSpc>
                <a:spcPct val="90000"/>
              </a:lnSpc>
            </a:pPr>
            <a:r>
              <a:rPr lang="en-US" sz="1500"/>
              <a:t>Show courtesy and respect for all instructors and attendees</a:t>
            </a:r>
          </a:p>
          <a:p>
            <a:pPr marL="0" indent="0">
              <a:lnSpc>
                <a:spcPct val="90000"/>
              </a:lnSpc>
              <a:buNone/>
            </a:pPr>
            <a:br>
              <a:rPr lang="en-US" sz="1500" b="0">
                <a:effectLst/>
              </a:rPr>
            </a:br>
            <a:r>
              <a:rPr lang="en-US" sz="1500"/>
              <a:t>If you believe that an instructor or attendee has violated the code of conduct, please report the violation to </a:t>
            </a:r>
            <a:r>
              <a:rPr lang="en-US" sz="1500" u="sng">
                <a:hlinkClick r:id="rId2"/>
              </a:rPr>
              <a:t>ccss-researchsupport@cornell.edu</a:t>
            </a:r>
            <a:r>
              <a:rPr lang="en-US" sz="1500"/>
              <a:t>. We take all reported incidents seriously.</a:t>
            </a:r>
          </a:p>
        </p:txBody>
      </p:sp>
      <p:sp>
        <p:nvSpPr>
          <p:cNvPr id="7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49401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E9025-C88D-4F48-9842-4CD934CBF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 Acknowledgement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A1363-9DB8-0048-9E37-7F6EE1113A2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Cornell University is located on the traditional homelands of the </a:t>
            </a:r>
            <a:r>
              <a:rPr lang="en-US" dirty="0" err="1"/>
              <a:t>Gayogo̱hó꞉nǫ</a:t>
            </a:r>
            <a:r>
              <a:rPr lang="en-US" dirty="0"/>
              <a:t>' (the Cayuga </a:t>
            </a:r>
            <a:r>
              <a:rPr lang="en-US" dirty="0" err="1"/>
              <a:t>NatiCCSS-RS@cornell.eduon</a:t>
            </a:r>
            <a:r>
              <a:rPr lang="en-US" dirty="0"/>
              <a:t>). The </a:t>
            </a:r>
            <a:r>
              <a:rPr lang="en-US" dirty="0" err="1"/>
              <a:t>Gayogo̱hó꞉nǫ</a:t>
            </a:r>
            <a:r>
              <a:rPr lang="en-US" dirty="0"/>
              <a:t>' are members of the Haudenosaunee Confederacy, an alliance of six sovereign Nations with a historic and contemporary presence on this land. The Confederacy precedes the establishment of Cornell University, New York state, and the United States of America. We acknowledge the painful history of </a:t>
            </a:r>
            <a:r>
              <a:rPr lang="en-US" dirty="0" err="1"/>
              <a:t>Gayogo̱hó꞉nǫ</a:t>
            </a:r>
            <a:r>
              <a:rPr lang="en-US" dirty="0"/>
              <a:t>' dispossession, and honor the ongoing connection of </a:t>
            </a:r>
            <a:r>
              <a:rPr lang="en-US" dirty="0" err="1"/>
              <a:t>Gayogo̱hó꞉nǫ</a:t>
            </a:r>
            <a:r>
              <a:rPr lang="en-US" dirty="0"/>
              <a:t>' people, past and present, to these lands and waters.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301C6D-09F6-384F-9E22-07FF692FF50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u="sng" dirty="0">
                <a:hlinkClick r:id="rId2"/>
              </a:rPr>
              <a:t>Educate yourself on land-grab universities and the movement to return stolen lands to indigenous people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0224A3-C6E0-2540-9773-BD7161DC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416" y="3063238"/>
            <a:ext cx="2669177" cy="355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201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320442D-5143-B84B-B97D-FC291ED57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en-US" dirty="0"/>
              <a:t>What is </a:t>
            </a:r>
            <a:r>
              <a:rPr lang="en-US" dirty="0" err="1"/>
              <a:t>Tidyverse</a:t>
            </a:r>
            <a:r>
              <a:rPr lang="en-US" dirty="0"/>
              <a:t>?</a:t>
            </a:r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4970EF3-DD77-8649-945F-89BC7E73C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918" y="1109145"/>
            <a:ext cx="6341016" cy="4603900"/>
          </a:xfrm>
        </p:spPr>
        <p:txBody>
          <a:bodyPr anchor="ctr">
            <a:normAutofit/>
          </a:bodyPr>
          <a:lstStyle/>
          <a:p>
            <a:r>
              <a:rPr lang="en-US" dirty="0"/>
              <a:t>Opinionated </a:t>
            </a:r>
            <a:r>
              <a:rPr lang="en-US" dirty="0">
                <a:hlinkClick r:id="rId2"/>
              </a:rPr>
              <a:t>collection of R packages</a:t>
            </a:r>
            <a:r>
              <a:rPr lang="en-US" dirty="0"/>
              <a:t> designed for data science</a:t>
            </a:r>
          </a:p>
          <a:p>
            <a:pPr lvl="1"/>
            <a:r>
              <a:rPr lang="en-US" b="1" dirty="0" err="1"/>
              <a:t>dplyr</a:t>
            </a:r>
            <a:r>
              <a:rPr lang="en-US" b="1" dirty="0"/>
              <a:t> – Data Manipulation</a:t>
            </a:r>
          </a:p>
          <a:p>
            <a:pPr lvl="1"/>
            <a:r>
              <a:rPr lang="en-US" b="1" dirty="0" err="1"/>
              <a:t>tidyr</a:t>
            </a:r>
            <a:r>
              <a:rPr lang="en-US" b="1" dirty="0"/>
              <a:t> – Create tidy data in a consistent form</a:t>
            </a:r>
          </a:p>
          <a:p>
            <a:pPr lvl="1"/>
            <a:r>
              <a:rPr lang="en-US" b="1" dirty="0" err="1"/>
              <a:t>stringr</a:t>
            </a:r>
            <a:r>
              <a:rPr lang="en-US" b="1" dirty="0"/>
              <a:t> – String Manipulation</a:t>
            </a:r>
          </a:p>
          <a:p>
            <a:pPr lvl="1"/>
            <a:r>
              <a:rPr lang="en-US" b="1" dirty="0" err="1"/>
              <a:t>readr</a:t>
            </a:r>
            <a:r>
              <a:rPr lang="en-US" b="1" dirty="0"/>
              <a:t> – Data Importing and Reading</a:t>
            </a:r>
          </a:p>
          <a:p>
            <a:pPr lvl="1"/>
            <a:r>
              <a:rPr lang="en-US" b="1" i="1" dirty="0"/>
              <a:t>ggplot2 – Visualization</a:t>
            </a:r>
          </a:p>
          <a:p>
            <a:pPr lvl="1"/>
            <a:r>
              <a:rPr lang="en-US" dirty="0"/>
              <a:t>purr – Functional Programming Toolkit</a:t>
            </a:r>
          </a:p>
          <a:p>
            <a:pPr lvl="1"/>
            <a:r>
              <a:rPr lang="en-US" dirty="0" err="1"/>
              <a:t>tibble</a:t>
            </a:r>
            <a:r>
              <a:rPr lang="en-US" dirty="0"/>
              <a:t> – Data Organizer</a:t>
            </a:r>
          </a:p>
          <a:p>
            <a:pPr lvl="1"/>
            <a:r>
              <a:rPr lang="en-US" dirty="0" err="1"/>
              <a:t>forcats</a:t>
            </a:r>
            <a:r>
              <a:rPr lang="en-US" dirty="0"/>
              <a:t> - Factor Manipulation</a:t>
            </a:r>
          </a:p>
          <a:p>
            <a:pPr lvl="1"/>
            <a:endParaRPr lang="en-US" dirty="0"/>
          </a:p>
          <a:p>
            <a:pPr lvl="1"/>
            <a:endParaRPr lang="en-US" b="1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13234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8613B6-AE0C-0A4E-AAF7-5971D3732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US" dirty="0" err="1"/>
              <a:t>Rstudio</a:t>
            </a:r>
            <a:r>
              <a:rPr lang="en-US" dirty="0"/>
              <a:t> </a:t>
            </a:r>
            <a:r>
              <a:rPr lang="en-US" dirty="0" err="1"/>
              <a:t>Cheatsheets</a:t>
            </a:r>
            <a:endParaRPr lang="en-US" dirty="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A9FFD68-5A77-FE4C-A192-3FDAE01DB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86" y="1727567"/>
            <a:ext cx="5097371" cy="3938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ABC0D88-FBA0-9D48-B178-6302035B8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343" y="1709057"/>
            <a:ext cx="5100577" cy="3941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6CDFB13-7E84-5344-9FBC-3CF4A5421C7F}"/>
              </a:ext>
            </a:extLst>
          </p:cNvPr>
          <p:cNvSpPr/>
          <p:nvPr/>
        </p:nvSpPr>
        <p:spPr>
          <a:xfrm>
            <a:off x="3377339" y="6061378"/>
            <a:ext cx="54373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www.rstudio.com</a:t>
            </a:r>
            <a:r>
              <a:rPr lang="en-US" dirty="0"/>
              <a:t>/resources/</a:t>
            </a:r>
            <a:r>
              <a:rPr lang="en-US" dirty="0" err="1"/>
              <a:t>cheatsheets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896630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46CE1-CB8D-7648-A2E8-2C608EAB6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Do Some 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E8D73-3AAF-E541-9513-11D8B1668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Open your RStudio environment</a:t>
            </a:r>
          </a:p>
          <a:p>
            <a:r>
              <a:rPr lang="en-US" dirty="0"/>
              <a:t>Use a local instance of RStudio</a:t>
            </a:r>
          </a:p>
          <a:p>
            <a:r>
              <a:rPr lang="en-US" dirty="0"/>
              <a:t>Launch a cloud version of RStudio using our Binder image</a:t>
            </a:r>
          </a:p>
          <a:p>
            <a:pPr lvl="1"/>
            <a:r>
              <a:rPr lang="en-US" dirty="0">
                <a:hlinkClick r:id="rId2"/>
              </a:rPr>
              <a:t>https://mybinder.org/v2/gh/ccss-rs/R-Workshop-Series/main?urlpath=rstudio</a:t>
            </a:r>
            <a:endParaRPr lang="en-US" dirty="0"/>
          </a:p>
          <a:p>
            <a:pPr lvl="1"/>
            <a:r>
              <a:rPr lang="en-US" dirty="0"/>
              <a:t>If using this option, please download any code you have written prior to closing the tab. Changes will not be saved.</a:t>
            </a:r>
          </a:p>
        </p:txBody>
      </p:sp>
    </p:spTree>
    <p:extLst>
      <p:ext uri="{BB962C8B-B14F-4D97-AF65-F5344CB8AC3E}">
        <p14:creationId xmlns:p14="http://schemas.microsoft.com/office/powerpoint/2010/main" val="312449466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{5D341038-C7DB-2545-BA63-BCFE3194CB5D}tf10001060</Template>
  <TotalTime>56</TotalTime>
  <Words>382</Words>
  <Application>Microsoft Macintosh PowerPoint</Application>
  <PresentationFormat>Widescreen</PresentationFormat>
  <Paragraphs>32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Introduction to Tidyverse</vt:lpstr>
      <vt:lpstr>PowerPoint Presentation</vt:lpstr>
      <vt:lpstr>Land Acknowledgement</vt:lpstr>
      <vt:lpstr>What is Tidyverse?</vt:lpstr>
      <vt:lpstr>Rstudio Cheatsheets</vt:lpstr>
      <vt:lpstr>Let’s Do Some Exercises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Kimberly Williamson</dc:creator>
  <cp:lastModifiedBy>Kimberly Williamson</cp:lastModifiedBy>
  <cp:revision>3</cp:revision>
  <dcterms:created xsi:type="dcterms:W3CDTF">2022-01-31T02:51:04Z</dcterms:created>
  <dcterms:modified xsi:type="dcterms:W3CDTF">2022-02-13T04:05:02Z</dcterms:modified>
</cp:coreProperties>
</file>

<file path=docProps/thumbnail.jpeg>
</file>